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25" r:id="rId3"/>
    <p:sldId id="260" r:id="rId4"/>
    <p:sldId id="327" r:id="rId5"/>
    <p:sldId id="323" r:id="rId6"/>
    <p:sldId id="328" r:id="rId7"/>
    <p:sldId id="293" r:id="rId8"/>
    <p:sldId id="303" r:id="rId9"/>
    <p:sldId id="304" r:id="rId10"/>
    <p:sldId id="344" r:id="rId11"/>
    <p:sldId id="345" r:id="rId12"/>
    <p:sldId id="343" r:id="rId13"/>
    <p:sldId id="339" r:id="rId14"/>
    <p:sldId id="340" r:id="rId15"/>
    <p:sldId id="341" r:id="rId16"/>
    <p:sldId id="332" r:id="rId17"/>
    <p:sldId id="338" r:id="rId18"/>
    <p:sldId id="33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6" d="100"/>
          <a:sy n="76" d="100"/>
        </p:scale>
        <p:origin x="2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C8F8F-32D4-0EC4-2F28-C5352B6FCA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4BE290-C4AB-9D64-2998-72D3D20FA9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8A2D69-4612-1D68-AE2B-6EADB24AA524}"/>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49375FC5-BD07-5998-AB6B-C50C385E2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F60C4-741B-636B-96DA-8ABCDC2213AA}"/>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1808062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5D765-A21D-7DC8-EB5C-40CEB44DDC3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CB8135-85DA-C315-51EE-17716922D8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C2E5E-D5AC-87F1-C727-8F5105309A98}"/>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918F935C-7A88-A743-DD56-294CE510E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1F593-36DD-89EE-2863-35E530DA568E}"/>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18242604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46EC4B-A8A2-B960-7BAE-C00893E2EC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9810FF-1348-0546-6886-368787AF74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E7049-DAAB-A119-9130-6E96DD233FE9}"/>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CB63BABC-D3C9-761E-EC21-7ECA1586A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511B5-EA62-BE87-69AD-2F8DBEB9A255}"/>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3493920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25AAF0-C171-4F86-A892-64FAC303EE4F}" type="datetimeFigureOut">
              <a:rPr lang="en-US" smtClean="0"/>
              <a:t>10/6/2023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0130C331-DEF8-45CC-972D-99DA71CF77E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87530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5AAF0-C171-4F86-A892-64FAC303EE4F}"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0C331-DEF8-45CC-972D-99DA71CF77E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1614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625AAF0-C171-4F86-A892-64FAC303EE4F}"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0C331-DEF8-45CC-972D-99DA71CF77E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19127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625AAF0-C171-4F86-A892-64FAC303EE4F}" type="datetimeFigureOut">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0C331-DEF8-45CC-972D-99DA71CF77E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5804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625AAF0-C171-4F86-A892-64FAC303EE4F}" type="datetimeFigureOut">
              <a:rPr lang="en-US" smtClean="0"/>
              <a:t>10/6/2023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0C331-DEF8-45CC-972D-99DA71CF77E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36120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625AAF0-C171-4F86-A892-64FAC303EE4F}" type="datetimeFigureOut">
              <a:rPr lang="en-US" smtClean="0"/>
              <a:t>10/6/2023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0C331-DEF8-45CC-972D-99DA71CF77E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150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25AAF0-C171-4F86-A892-64FAC303EE4F}" type="datetimeFigureOut">
              <a:rPr lang="en-US" smtClean="0"/>
              <a:t>10/6/2023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0C331-DEF8-45CC-972D-99DA71CF77EC}" type="slidenum">
              <a:rPr lang="en-US" smtClean="0"/>
              <a:t>‹#›</a:t>
            </a:fld>
            <a:endParaRPr lang="en-US"/>
          </a:p>
        </p:txBody>
      </p:sp>
    </p:spTree>
    <p:extLst>
      <p:ext uri="{BB962C8B-B14F-4D97-AF65-F5344CB8AC3E}">
        <p14:creationId xmlns:p14="http://schemas.microsoft.com/office/powerpoint/2010/main" val="4267940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25AAF0-C171-4F86-A892-64FAC303EE4F}" type="datetimeFigureOut">
              <a:rPr lang="en-US" smtClean="0"/>
              <a:t>10/6/2023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0C331-DEF8-45CC-972D-99DA71CF77E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2229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70AD-C883-A08E-041B-DEFFBE5BEC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50DBB94-C72A-4FAE-5B82-29A69B960A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2EBF9C-3270-F5DC-34C2-48E4CD99430B}"/>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422EB8DF-ED8B-392E-DDEB-D9785E519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14404B-B31E-4373-1B0A-E7F4ACA6E856}"/>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2956348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625AAF0-C171-4F86-A892-64FAC303EE4F}" type="datetimeFigureOut">
              <a:rPr lang="en-US" smtClean="0"/>
              <a:t>10/6/2023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0130C331-DEF8-45CC-972D-99DA71CF77E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751311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5AAF0-C171-4F86-A892-64FAC303EE4F}"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0C331-DEF8-45CC-972D-99DA71CF77E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59792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25AAF0-C171-4F86-A892-64FAC303EE4F}" type="datetimeFigureOut">
              <a:rPr lang="en-US" smtClean="0"/>
              <a:t>10/6/2023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0C331-DEF8-45CC-972D-99DA71CF77E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58372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A33B-03BF-4EED-C7A4-9D4E97FEE5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662970-377D-E11D-2AD5-FAAC9125885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5B82AB-3A7A-CC45-86D8-A0EB22FD7F32}"/>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5EF1B6C4-A7A1-904A-BEA1-6F0B89A34C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F67524-597A-B125-3757-D5358C4DDD3F}"/>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2487138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DC4E-0CE7-2D6F-EA6F-94A2B7D552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CF3862-0596-EC06-3CFB-08DF6DF2A8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8D8E82-FB39-476B-43EC-A0508BA58B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7E59A-C792-038B-950E-09BD365D12F0}"/>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6" name="Footer Placeholder 5">
            <a:extLst>
              <a:ext uri="{FF2B5EF4-FFF2-40B4-BE49-F238E27FC236}">
                <a16:creationId xmlns:a16="http://schemas.microsoft.com/office/drawing/2014/main" id="{D0B6D68E-3536-CC88-59C8-8C595CE9B0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21B836-9C58-D85C-8F76-9D283E6308F4}"/>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215636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7D6F-8C7D-8635-A7E2-60811CB03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8A445D-E6F7-64D4-9975-A3B0D201A4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B0023A-412B-E875-A9F8-7094868B34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CF5C25-9118-CFE9-2097-29DB79FC22D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9D5792-37BC-9828-BF7C-44E0FD7AA2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713395-8AA6-F693-2D1F-124A04B63404}"/>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8" name="Footer Placeholder 7">
            <a:extLst>
              <a:ext uri="{FF2B5EF4-FFF2-40B4-BE49-F238E27FC236}">
                <a16:creationId xmlns:a16="http://schemas.microsoft.com/office/drawing/2014/main" id="{0BA19B04-AE44-9175-3386-8A39920B95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1F3CD4-1A02-D9E6-425C-686C66F9074C}"/>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1871660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0FF38-628E-5B6E-CF24-C95B76202D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DF5FDF-DB3B-175F-154F-D06F74D4E474}"/>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4" name="Footer Placeholder 3">
            <a:extLst>
              <a:ext uri="{FF2B5EF4-FFF2-40B4-BE49-F238E27FC236}">
                <a16:creationId xmlns:a16="http://schemas.microsoft.com/office/drawing/2014/main" id="{813B950D-F67F-FD9E-4B1C-DCA73F9240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888FF94-6B1E-B26A-CBB1-5F5979A2CD49}"/>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3349600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0F07D5-450D-89B0-14C4-3AD8FDC2BDCE}"/>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3" name="Footer Placeholder 2">
            <a:extLst>
              <a:ext uri="{FF2B5EF4-FFF2-40B4-BE49-F238E27FC236}">
                <a16:creationId xmlns:a16="http://schemas.microsoft.com/office/drawing/2014/main" id="{E4422773-CD21-8229-F83D-2EDBA351DE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BE7092-B3B6-F682-0EEC-874FAC6709F1}"/>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4033163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C161-E65D-CDC6-B3E7-9FF23B442F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C2AB19-8E5D-E629-81E1-C2E76A2F09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9547AD-5E28-303F-CBEF-7D3F9ABC8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58B74D-EF52-C369-8060-690EFBD8C0FC}"/>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6" name="Footer Placeholder 5">
            <a:extLst>
              <a:ext uri="{FF2B5EF4-FFF2-40B4-BE49-F238E27FC236}">
                <a16:creationId xmlns:a16="http://schemas.microsoft.com/office/drawing/2014/main" id="{DC51A9AD-36FD-25A9-161C-7312036A32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EE7380-1D17-D488-A895-191C9A0565D0}"/>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3655126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490C8-3A23-AABB-1D97-4E41B9C2C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970055-EF33-B756-1A2F-092303BAE3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B3622D-F2D3-B1BB-D792-F6F6403D7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5B7CEB-4CC5-905A-1797-438226F61193}"/>
              </a:ext>
            </a:extLst>
          </p:cNvPr>
          <p:cNvSpPr>
            <a:spLocks noGrp="1"/>
          </p:cNvSpPr>
          <p:nvPr>
            <p:ph type="dt" sz="half" idx="10"/>
          </p:nvPr>
        </p:nvSpPr>
        <p:spPr/>
        <p:txBody>
          <a:bodyPr/>
          <a:lstStyle/>
          <a:p>
            <a:fld id="{019EA6C7-6DBF-4FC0-A198-C059AD739763}" type="datetimeFigureOut">
              <a:rPr lang="en-US" smtClean="0"/>
              <a:t>10/6/2023</a:t>
            </a:fld>
            <a:endParaRPr lang="en-US"/>
          </a:p>
        </p:txBody>
      </p:sp>
      <p:sp>
        <p:nvSpPr>
          <p:cNvPr id="6" name="Footer Placeholder 5">
            <a:extLst>
              <a:ext uri="{FF2B5EF4-FFF2-40B4-BE49-F238E27FC236}">
                <a16:creationId xmlns:a16="http://schemas.microsoft.com/office/drawing/2014/main" id="{7F6F6572-1FBB-C906-3D4E-89A5B8C79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FD21CF-0977-856E-8B44-3CD128CBBFDE}"/>
              </a:ext>
            </a:extLst>
          </p:cNvPr>
          <p:cNvSpPr>
            <a:spLocks noGrp="1"/>
          </p:cNvSpPr>
          <p:nvPr>
            <p:ph type="sldNum" sz="quarter" idx="12"/>
          </p:nvPr>
        </p:nvSpPr>
        <p:spPr/>
        <p:txBody>
          <a:bodyPr/>
          <a:lstStyle/>
          <a:p>
            <a:fld id="{A97887B8-EFB8-4A9F-8BD3-009B5F833E2D}" type="slidenum">
              <a:rPr lang="en-US" smtClean="0"/>
              <a:t>‹#›</a:t>
            </a:fld>
            <a:endParaRPr lang="en-US"/>
          </a:p>
        </p:txBody>
      </p:sp>
    </p:spTree>
    <p:extLst>
      <p:ext uri="{BB962C8B-B14F-4D97-AF65-F5344CB8AC3E}">
        <p14:creationId xmlns:p14="http://schemas.microsoft.com/office/powerpoint/2010/main" val="3997420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5381BD-05C7-77D3-6B56-FE10C1DAF0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2C99420-6504-5FC0-342D-03FEDF423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D78513-4BB6-7279-4287-ECCDE0889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9EA6C7-6DBF-4FC0-A198-C059AD739763}" type="datetimeFigureOut">
              <a:rPr lang="en-US" smtClean="0"/>
              <a:t>10/6/2023</a:t>
            </a:fld>
            <a:endParaRPr lang="en-US"/>
          </a:p>
        </p:txBody>
      </p:sp>
      <p:sp>
        <p:nvSpPr>
          <p:cNvPr id="5" name="Footer Placeholder 4">
            <a:extLst>
              <a:ext uri="{FF2B5EF4-FFF2-40B4-BE49-F238E27FC236}">
                <a16:creationId xmlns:a16="http://schemas.microsoft.com/office/drawing/2014/main" id="{9BBE3977-FF46-C803-9026-D38A5C1DED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325720-2D57-F48C-9A74-99E674A00E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7887B8-EFB8-4A9F-8BD3-009B5F833E2D}" type="slidenum">
              <a:rPr lang="en-US" smtClean="0"/>
              <a:t>‹#›</a:t>
            </a:fld>
            <a:endParaRPr lang="en-US"/>
          </a:p>
        </p:txBody>
      </p:sp>
    </p:spTree>
    <p:extLst>
      <p:ext uri="{BB962C8B-B14F-4D97-AF65-F5344CB8AC3E}">
        <p14:creationId xmlns:p14="http://schemas.microsoft.com/office/powerpoint/2010/main" val="2727402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3625AAF0-C171-4F86-A892-64FAC303EE4F}" type="datetimeFigureOut">
              <a:rPr lang="en-US" smtClean="0"/>
              <a:t>10/6/2023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0130C331-DEF8-45CC-972D-99DA71CF77E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9739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nabihaakhann/WellAnalysis.git" TargetMode="Externa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EB3DC-2A8F-E149-07A5-11AF20F974F6}"/>
              </a:ext>
            </a:extLst>
          </p:cNvPr>
          <p:cNvSpPr>
            <a:spLocks noGrp="1"/>
          </p:cNvSpPr>
          <p:nvPr>
            <p:ph type="title"/>
          </p:nvPr>
        </p:nvSpPr>
        <p:spPr>
          <a:xfrm>
            <a:off x="1454239" y="1756130"/>
            <a:ext cx="8643154" cy="1887950"/>
          </a:xfrm>
        </p:spPr>
        <p:txBody>
          <a:bodyPr/>
          <a:lstStyle/>
          <a:p>
            <a:pPr algn="ctr"/>
            <a:r>
              <a:rPr lang="en-US" b="1" dirty="0">
                <a:latin typeface="Palatino Linotype" panose="02040502050505030304" pitchFamily="18" charset="0"/>
              </a:rPr>
              <a:t>CS5 - Comprehensive Well Evaluation: A Deep Dive into Well Analysis Case Study</a:t>
            </a:r>
          </a:p>
        </p:txBody>
      </p:sp>
      <p:sp>
        <p:nvSpPr>
          <p:cNvPr id="3" name="Text Placeholder 2">
            <a:extLst>
              <a:ext uri="{FF2B5EF4-FFF2-40B4-BE49-F238E27FC236}">
                <a16:creationId xmlns:a16="http://schemas.microsoft.com/office/drawing/2014/main" id="{D2EF3F38-FD95-C9FC-47DD-BC3B4F7A8775}"/>
              </a:ext>
            </a:extLst>
          </p:cNvPr>
          <p:cNvSpPr>
            <a:spLocks noGrp="1"/>
          </p:cNvSpPr>
          <p:nvPr>
            <p:ph type="body" idx="1"/>
          </p:nvPr>
        </p:nvSpPr>
        <p:spPr>
          <a:xfrm>
            <a:off x="1454239" y="3806195"/>
            <a:ext cx="8630446" cy="1948653"/>
          </a:xfrm>
        </p:spPr>
        <p:txBody>
          <a:bodyPr>
            <a:normAutofit lnSpcReduction="10000"/>
          </a:bodyPr>
          <a:lstStyle/>
          <a:p>
            <a:pPr marR="0" lvl="0" algn="ctr">
              <a:spcBef>
                <a:spcPts val="0"/>
              </a:spcBef>
              <a:spcAft>
                <a:spcPts val="0"/>
              </a:spcAft>
            </a:pPr>
            <a:r>
              <a:rPr lang="en-US" sz="1800" b="1" dirty="0">
                <a:solidFill>
                  <a:schemeClr val="bg2">
                    <a:lumMod val="25000"/>
                  </a:schemeClr>
                </a:solidFill>
                <a:effectLst/>
                <a:latin typeface="Calibri" panose="020F0502020204030204" pitchFamily="34" charset="0"/>
                <a:ea typeface="Times New Roman" panose="02020603050405020304" pitchFamily="18" charset="0"/>
              </a:rPr>
              <a:t>Batch - 2</a:t>
            </a:r>
          </a:p>
          <a:p>
            <a:pPr marR="0" lvl="0" algn="ctr">
              <a:spcBef>
                <a:spcPts val="0"/>
              </a:spcBef>
              <a:spcAft>
                <a:spcPts val="0"/>
              </a:spcAft>
            </a:pPr>
            <a:r>
              <a:rPr lang="en-US" sz="1800" b="1" dirty="0">
                <a:effectLst/>
                <a:latin typeface="Calibri" panose="020F0502020204030204" pitchFamily="34" charset="0"/>
                <a:ea typeface="Times New Roman" panose="02020603050405020304" pitchFamily="18" charset="0"/>
              </a:rPr>
              <a:t>SRAVANI MEKA</a:t>
            </a:r>
            <a:endParaRPr lang="en-US" sz="1800" b="1" dirty="0">
              <a:effectLst/>
              <a:latin typeface="Calibri" panose="020F0502020204030204" pitchFamily="34" charset="0"/>
              <a:ea typeface="Calibri" panose="020F0502020204030204" pitchFamily="34" charset="0"/>
            </a:endParaRPr>
          </a:p>
          <a:p>
            <a:pPr marR="0" lvl="0" algn="ctr">
              <a:spcBef>
                <a:spcPts val="0"/>
              </a:spcBef>
              <a:spcAft>
                <a:spcPts val="0"/>
              </a:spcAft>
            </a:pPr>
            <a:r>
              <a:rPr lang="en-US" sz="1800" b="1" dirty="0">
                <a:effectLst/>
                <a:latin typeface="Calibri" panose="020F0502020204030204" pitchFamily="34" charset="0"/>
                <a:ea typeface="Times New Roman" panose="02020603050405020304" pitchFamily="18" charset="0"/>
              </a:rPr>
              <a:t>PRIYADARSINI M S</a:t>
            </a:r>
            <a:endParaRPr lang="en-US" sz="1800" b="1" dirty="0">
              <a:effectLst/>
              <a:latin typeface="Calibri" panose="020F0502020204030204" pitchFamily="34" charset="0"/>
              <a:ea typeface="Calibri" panose="020F0502020204030204" pitchFamily="34" charset="0"/>
            </a:endParaRPr>
          </a:p>
          <a:p>
            <a:pPr marR="0" lvl="0" algn="ctr">
              <a:spcBef>
                <a:spcPts val="0"/>
              </a:spcBef>
              <a:spcAft>
                <a:spcPts val="0"/>
              </a:spcAft>
            </a:pPr>
            <a:r>
              <a:rPr lang="en-US" sz="1800" b="1" dirty="0">
                <a:effectLst/>
                <a:latin typeface="Calibri" panose="020F0502020204030204" pitchFamily="34" charset="0"/>
                <a:ea typeface="Times New Roman" panose="02020603050405020304" pitchFamily="18" charset="0"/>
              </a:rPr>
              <a:t>YASH ROHILLA</a:t>
            </a:r>
            <a:endParaRPr lang="en-US" sz="1800" b="1" dirty="0">
              <a:effectLst/>
              <a:latin typeface="Calibri" panose="020F0502020204030204" pitchFamily="34" charset="0"/>
              <a:ea typeface="Calibri" panose="020F0502020204030204" pitchFamily="34" charset="0"/>
            </a:endParaRPr>
          </a:p>
          <a:p>
            <a:pPr marR="0" lvl="0" algn="ctr">
              <a:spcBef>
                <a:spcPts val="0"/>
              </a:spcBef>
              <a:spcAft>
                <a:spcPts val="0"/>
              </a:spcAft>
            </a:pPr>
            <a:r>
              <a:rPr lang="en-US" sz="1800" b="1" dirty="0">
                <a:effectLst/>
                <a:latin typeface="Calibri" panose="020F0502020204030204" pitchFamily="34" charset="0"/>
                <a:ea typeface="Times New Roman" panose="02020603050405020304" pitchFamily="18" charset="0"/>
              </a:rPr>
              <a:t>AYUSH SOOD</a:t>
            </a:r>
            <a:endParaRPr lang="en-US" sz="1800" b="1" dirty="0">
              <a:effectLst/>
              <a:latin typeface="Calibri" panose="020F0502020204030204" pitchFamily="34" charset="0"/>
              <a:ea typeface="Calibri" panose="020F0502020204030204" pitchFamily="34" charset="0"/>
            </a:endParaRPr>
          </a:p>
          <a:p>
            <a:pPr marR="0" lvl="0" algn="ctr">
              <a:spcBef>
                <a:spcPts val="0"/>
              </a:spcBef>
              <a:spcAft>
                <a:spcPts val="0"/>
              </a:spcAft>
            </a:pPr>
            <a:r>
              <a:rPr lang="en-US" sz="1800" b="1" dirty="0">
                <a:effectLst/>
                <a:latin typeface="Calibri" panose="020F0502020204030204" pitchFamily="34" charset="0"/>
                <a:ea typeface="Times New Roman" panose="02020603050405020304" pitchFamily="18" charset="0"/>
              </a:rPr>
              <a:t>NABIHA KHAN</a:t>
            </a:r>
            <a:endParaRPr lang="en-US" sz="1800" b="1" dirty="0">
              <a:effectLst/>
              <a:latin typeface="Calibri" panose="020F0502020204030204" pitchFamily="34" charset="0"/>
              <a:ea typeface="Calibri" panose="020F0502020204030204" pitchFamily="34" charset="0"/>
            </a:endParaRPr>
          </a:p>
          <a:p>
            <a:endParaRPr lang="en-US" dirty="0"/>
          </a:p>
        </p:txBody>
      </p:sp>
      <p:pic>
        <p:nvPicPr>
          <p:cNvPr id="7" name="Picture 6" descr="A red and yellow shell logo&#10;&#10;Description automatically generated">
            <a:extLst>
              <a:ext uri="{FF2B5EF4-FFF2-40B4-BE49-F238E27FC236}">
                <a16:creationId xmlns:a16="http://schemas.microsoft.com/office/drawing/2014/main" id="{B4647D94-0056-AE6E-4606-9CDEDD9EE475}"/>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789060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F7A1280B-F55E-17A1-3CA9-0C537F155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891" y="1130417"/>
            <a:ext cx="10437500" cy="55136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DE2DB61-19EA-B4C3-FD9E-86C0977C70F0}"/>
              </a:ext>
            </a:extLst>
          </p:cNvPr>
          <p:cNvSpPr txBox="1"/>
          <p:nvPr/>
        </p:nvSpPr>
        <p:spPr>
          <a:xfrm>
            <a:off x="236989" y="310285"/>
            <a:ext cx="6094602"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Curated </a:t>
            </a:r>
          </a:p>
        </p:txBody>
      </p:sp>
      <p:pic>
        <p:nvPicPr>
          <p:cNvPr id="3" name="Picture 2" descr="A red and yellow shell logo&#10;&#10;Description automatically generated">
            <a:extLst>
              <a:ext uri="{FF2B5EF4-FFF2-40B4-BE49-F238E27FC236}">
                <a16:creationId xmlns:a16="http://schemas.microsoft.com/office/drawing/2014/main" id="{C8DCB8EF-6021-4DC0-4D18-9516707835A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288203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1E68747-3B81-F7AA-AA1F-D4D5E454F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137" y="1080036"/>
            <a:ext cx="8149725" cy="49327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070BE7-6283-1565-46D4-E0EA26A82B10}"/>
              </a:ext>
            </a:extLst>
          </p:cNvPr>
          <p:cNvSpPr txBox="1"/>
          <p:nvPr/>
        </p:nvSpPr>
        <p:spPr>
          <a:xfrm>
            <a:off x="174072" y="146699"/>
            <a:ext cx="6102990"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Historical and Forecast Production? </a:t>
            </a:r>
          </a:p>
        </p:txBody>
      </p:sp>
      <p:pic>
        <p:nvPicPr>
          <p:cNvPr id="2" name="Picture 1" descr="A red and yellow shell logo&#10;&#10;Description automatically generated">
            <a:extLst>
              <a:ext uri="{FF2B5EF4-FFF2-40B4-BE49-F238E27FC236}">
                <a16:creationId xmlns:a16="http://schemas.microsoft.com/office/drawing/2014/main" id="{9B372BC7-68AF-5BD4-BB70-C4F9913B123B}"/>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404005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689826-0C9E-FA81-BF6A-56FF69BF030C}"/>
              </a:ext>
            </a:extLst>
          </p:cNvPr>
          <p:cNvPicPr>
            <a:picLocks noChangeAspect="1"/>
          </p:cNvPicPr>
          <p:nvPr/>
        </p:nvPicPr>
        <p:blipFill>
          <a:blip r:embed="rId2"/>
          <a:stretch>
            <a:fillRect/>
          </a:stretch>
        </p:blipFill>
        <p:spPr>
          <a:xfrm>
            <a:off x="1819708" y="1019387"/>
            <a:ext cx="8552583" cy="4953642"/>
          </a:xfrm>
          <a:prstGeom prst="rect">
            <a:avLst/>
          </a:prstGeom>
        </p:spPr>
      </p:pic>
      <p:sp>
        <p:nvSpPr>
          <p:cNvPr id="6" name="TextBox 5">
            <a:extLst>
              <a:ext uri="{FF2B5EF4-FFF2-40B4-BE49-F238E27FC236}">
                <a16:creationId xmlns:a16="http://schemas.microsoft.com/office/drawing/2014/main" id="{4404D6C5-D1E0-DD33-B037-EAF6386860B7}"/>
              </a:ext>
            </a:extLst>
          </p:cNvPr>
          <p:cNvSpPr txBox="1"/>
          <p:nvPr/>
        </p:nvSpPr>
        <p:spPr>
          <a:xfrm>
            <a:off x="65015" y="163477"/>
            <a:ext cx="6102990"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Operators With Highest Well Count?</a:t>
            </a:r>
          </a:p>
        </p:txBody>
      </p:sp>
      <p:pic>
        <p:nvPicPr>
          <p:cNvPr id="3" name="Picture 2" descr="A red and yellow shell logo&#10;&#10;Description automatically generated">
            <a:extLst>
              <a:ext uri="{FF2B5EF4-FFF2-40B4-BE49-F238E27FC236}">
                <a16:creationId xmlns:a16="http://schemas.microsoft.com/office/drawing/2014/main" id="{DAC0ED0C-BA67-D198-9059-5DB9AA07D00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1827657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E9E2B5-80C2-55B1-4A4B-DD72E55BFAFE}"/>
              </a:ext>
            </a:extLst>
          </p:cNvPr>
          <p:cNvPicPr>
            <a:picLocks noChangeAspect="1"/>
          </p:cNvPicPr>
          <p:nvPr/>
        </p:nvPicPr>
        <p:blipFill>
          <a:blip r:embed="rId2"/>
          <a:stretch>
            <a:fillRect/>
          </a:stretch>
        </p:blipFill>
        <p:spPr>
          <a:xfrm>
            <a:off x="1333458" y="1066908"/>
            <a:ext cx="9525084" cy="4914442"/>
          </a:xfrm>
          <a:prstGeom prst="rect">
            <a:avLst/>
          </a:prstGeom>
        </p:spPr>
      </p:pic>
      <p:sp>
        <p:nvSpPr>
          <p:cNvPr id="4" name="TextBox 3">
            <a:extLst>
              <a:ext uri="{FF2B5EF4-FFF2-40B4-BE49-F238E27FC236}">
                <a16:creationId xmlns:a16="http://schemas.microsoft.com/office/drawing/2014/main" id="{E166A73D-91F3-15CA-BFA0-EC82EC3CDE0D}"/>
              </a:ext>
            </a:extLst>
          </p:cNvPr>
          <p:cNvSpPr txBox="1"/>
          <p:nvPr/>
        </p:nvSpPr>
        <p:spPr>
          <a:xfrm>
            <a:off x="140516" y="213811"/>
            <a:ext cx="6102990"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Who are Flaring More?</a:t>
            </a:r>
          </a:p>
        </p:txBody>
      </p:sp>
      <p:pic>
        <p:nvPicPr>
          <p:cNvPr id="3" name="Picture 2" descr="A red and yellow shell logo&#10;&#10;Description automatically generated">
            <a:extLst>
              <a:ext uri="{FF2B5EF4-FFF2-40B4-BE49-F238E27FC236}">
                <a16:creationId xmlns:a16="http://schemas.microsoft.com/office/drawing/2014/main" id="{0CAD5E79-B408-7E9A-701F-F4CFE7F92FC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253163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1B7220-871D-261E-B903-09A26519D884}"/>
              </a:ext>
            </a:extLst>
          </p:cNvPr>
          <p:cNvSpPr txBox="1"/>
          <p:nvPr/>
        </p:nvSpPr>
        <p:spPr>
          <a:xfrm>
            <a:off x="132126" y="167428"/>
            <a:ext cx="11654405"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Which shale play has the highest monthly production of oil and gas combined? </a:t>
            </a:r>
          </a:p>
        </p:txBody>
      </p:sp>
      <p:pic>
        <p:nvPicPr>
          <p:cNvPr id="5" name="Picture 4">
            <a:extLst>
              <a:ext uri="{FF2B5EF4-FFF2-40B4-BE49-F238E27FC236}">
                <a16:creationId xmlns:a16="http://schemas.microsoft.com/office/drawing/2014/main" id="{890BD541-202B-D6C4-6855-C756AE79F1A7}"/>
              </a:ext>
            </a:extLst>
          </p:cNvPr>
          <p:cNvPicPr>
            <a:picLocks noChangeAspect="1"/>
          </p:cNvPicPr>
          <p:nvPr/>
        </p:nvPicPr>
        <p:blipFill>
          <a:blip r:embed="rId2"/>
          <a:stretch>
            <a:fillRect/>
          </a:stretch>
        </p:blipFill>
        <p:spPr>
          <a:xfrm>
            <a:off x="1745437" y="1027388"/>
            <a:ext cx="8701126" cy="4803223"/>
          </a:xfrm>
          <a:prstGeom prst="rect">
            <a:avLst/>
          </a:prstGeom>
        </p:spPr>
      </p:pic>
      <p:pic>
        <p:nvPicPr>
          <p:cNvPr id="2" name="Picture 1" descr="A red and yellow shell logo&#10;&#10;Description automatically generated">
            <a:extLst>
              <a:ext uri="{FF2B5EF4-FFF2-40B4-BE49-F238E27FC236}">
                <a16:creationId xmlns:a16="http://schemas.microsoft.com/office/drawing/2014/main" id="{FD01CDF5-95D0-13F4-0268-C8278DCA483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4122350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9B78D-DF27-1D06-0A19-C919AC4FAB23}"/>
              </a:ext>
            </a:extLst>
          </p:cNvPr>
          <p:cNvPicPr>
            <a:picLocks noChangeAspect="1"/>
          </p:cNvPicPr>
          <p:nvPr/>
        </p:nvPicPr>
        <p:blipFill>
          <a:blip r:embed="rId2"/>
          <a:stretch>
            <a:fillRect/>
          </a:stretch>
        </p:blipFill>
        <p:spPr>
          <a:xfrm>
            <a:off x="3320401" y="1867542"/>
            <a:ext cx="5551197" cy="2964672"/>
          </a:xfrm>
          <a:prstGeom prst="rect">
            <a:avLst/>
          </a:prstGeom>
        </p:spPr>
      </p:pic>
      <p:sp>
        <p:nvSpPr>
          <p:cNvPr id="5" name="TextBox 4">
            <a:extLst>
              <a:ext uri="{FF2B5EF4-FFF2-40B4-BE49-F238E27FC236}">
                <a16:creationId xmlns:a16="http://schemas.microsoft.com/office/drawing/2014/main" id="{A4358AAE-AF5B-1676-B685-4A7D40121C6E}"/>
              </a:ext>
            </a:extLst>
          </p:cNvPr>
          <p:cNvSpPr txBox="1"/>
          <p:nvPr/>
        </p:nvSpPr>
        <p:spPr>
          <a:xfrm>
            <a:off x="134819" y="211493"/>
            <a:ext cx="10234061" cy="461665"/>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What is the average well length across all wells in the dataset? </a:t>
            </a:r>
          </a:p>
        </p:txBody>
      </p:sp>
      <p:pic>
        <p:nvPicPr>
          <p:cNvPr id="2" name="Picture 1" descr="A red and yellow shell logo&#10;&#10;Description automatically generated">
            <a:extLst>
              <a:ext uri="{FF2B5EF4-FFF2-40B4-BE49-F238E27FC236}">
                <a16:creationId xmlns:a16="http://schemas.microsoft.com/office/drawing/2014/main" id="{60E62A3C-BC3C-D3D0-3B88-8531E7B81247}"/>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1531199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3BD3C-5D05-9BE5-F02D-D1DF7C732007}"/>
              </a:ext>
            </a:extLst>
          </p:cNvPr>
          <p:cNvPicPr>
            <a:picLocks noChangeAspect="1"/>
          </p:cNvPicPr>
          <p:nvPr/>
        </p:nvPicPr>
        <p:blipFill>
          <a:blip r:embed="rId2"/>
          <a:stretch>
            <a:fillRect/>
          </a:stretch>
        </p:blipFill>
        <p:spPr>
          <a:xfrm>
            <a:off x="1644681" y="1079433"/>
            <a:ext cx="8902638" cy="4944006"/>
          </a:xfrm>
          <a:prstGeom prst="rect">
            <a:avLst/>
          </a:prstGeom>
        </p:spPr>
      </p:pic>
      <p:sp>
        <p:nvSpPr>
          <p:cNvPr id="4" name="TextBox 3">
            <a:extLst>
              <a:ext uri="{FF2B5EF4-FFF2-40B4-BE49-F238E27FC236}">
                <a16:creationId xmlns:a16="http://schemas.microsoft.com/office/drawing/2014/main" id="{064F87EB-3C6D-15C6-A55E-C10F52C3C00E}"/>
              </a:ext>
            </a:extLst>
          </p:cNvPr>
          <p:cNvSpPr txBox="1"/>
          <p:nvPr/>
        </p:nvSpPr>
        <p:spPr>
          <a:xfrm>
            <a:off x="182461" y="108867"/>
            <a:ext cx="11780239" cy="830997"/>
          </a:xfrm>
          <a:prstGeom prst="rect">
            <a:avLst/>
          </a:prstGeom>
          <a:noFill/>
        </p:spPr>
        <p:txBody>
          <a:bodyPr wrap="square">
            <a:spAutoFit/>
          </a:bodyPr>
          <a:lstStyle/>
          <a:p>
            <a:r>
              <a:rPr lang="en-US" sz="2400" b="1" dirty="0">
                <a:latin typeface="Calibri" panose="020F0502020204030204" pitchFamily="34" charset="0"/>
                <a:cs typeface="Calibri" panose="020F0502020204030204" pitchFamily="34" charset="0"/>
              </a:rPr>
              <a:t>How does the monthly production of Ethane compare to that of dry gas for a specific operator?</a:t>
            </a:r>
          </a:p>
        </p:txBody>
      </p:sp>
      <p:pic>
        <p:nvPicPr>
          <p:cNvPr id="3" name="Picture 2" descr="A red and yellow shell logo&#10;&#10;Description automatically generated">
            <a:extLst>
              <a:ext uri="{FF2B5EF4-FFF2-40B4-BE49-F238E27FC236}">
                <a16:creationId xmlns:a16="http://schemas.microsoft.com/office/drawing/2014/main" id="{117152F1-0C69-4051-1B6C-3CBE151B688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1529238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9808A-57EE-6ADD-71C9-3F5B8E1A8265}"/>
              </a:ext>
            </a:extLst>
          </p:cNvPr>
          <p:cNvSpPr txBox="1"/>
          <p:nvPr/>
        </p:nvSpPr>
        <p:spPr>
          <a:xfrm>
            <a:off x="282429" y="619136"/>
            <a:ext cx="11627141" cy="101566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dirty="0" err="1">
                <a:solidFill>
                  <a:prstClr val="black"/>
                </a:solidFill>
                <a:latin typeface="Calibri" panose="020F0502020204030204" pitchFamily="34" charset="0"/>
                <a:cs typeface="Calibri" panose="020F0502020204030204" pitchFamily="34" charset="0"/>
              </a:rPr>
              <a:t>Github</a:t>
            </a:r>
            <a:r>
              <a:rPr lang="en-US" sz="2400" b="1" dirty="0">
                <a:solidFill>
                  <a:prstClr val="black"/>
                </a:solidFill>
                <a:latin typeface="Calibri" panose="020F0502020204030204" pitchFamily="34" charset="0"/>
                <a:cs typeface="Calibri" panose="020F0502020204030204" pitchFamily="34" charset="0"/>
              </a:rPr>
              <a:t> Link</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E52CEC6B-8CF0-8C38-17C3-3D288C4228C7}"/>
              </a:ext>
            </a:extLst>
          </p:cNvPr>
          <p:cNvSpPr txBox="1"/>
          <p:nvPr/>
        </p:nvSpPr>
        <p:spPr>
          <a:xfrm>
            <a:off x="282429" y="1126967"/>
            <a:ext cx="6102990" cy="369332"/>
          </a:xfrm>
          <a:prstGeom prst="rect">
            <a:avLst/>
          </a:prstGeom>
          <a:noFill/>
        </p:spPr>
        <p:txBody>
          <a:bodyPr wrap="square">
            <a:spAutoFit/>
          </a:bodyPr>
          <a:lstStyle/>
          <a:p>
            <a:r>
              <a:rPr lang="en-US" dirty="0">
                <a:hlinkClick r:id="rId2"/>
              </a:rPr>
              <a:t>https://github.com/nabihaakhann/WellAnalysis.git</a:t>
            </a:r>
            <a:endParaRPr lang="en-US" dirty="0"/>
          </a:p>
        </p:txBody>
      </p:sp>
      <p:pic>
        <p:nvPicPr>
          <p:cNvPr id="2" name="Picture 1" descr="A red and yellow shell logo&#10;&#10;Description automatically generated">
            <a:extLst>
              <a:ext uri="{FF2B5EF4-FFF2-40B4-BE49-F238E27FC236}">
                <a16:creationId xmlns:a16="http://schemas.microsoft.com/office/drawing/2014/main" id="{5D48012C-A635-BEE9-AAAB-A4C701D670F0}"/>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202861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9808A-57EE-6ADD-71C9-3F5B8E1A8265}"/>
              </a:ext>
            </a:extLst>
          </p:cNvPr>
          <p:cNvSpPr txBox="1"/>
          <p:nvPr/>
        </p:nvSpPr>
        <p:spPr>
          <a:xfrm>
            <a:off x="282429" y="619136"/>
            <a:ext cx="11627141" cy="4339650"/>
          </a:xfrm>
          <a:prstGeom prst="rect">
            <a:avLst/>
          </a:prstGeom>
          <a:noFill/>
        </p:spPr>
        <p:txBody>
          <a:bodyPr wrap="square">
            <a:spAutoFit/>
          </a:bodyPr>
          <a:lstStyle/>
          <a:p>
            <a:pPr algn="just"/>
            <a:r>
              <a:rPr lang="en-US" sz="2400" b="1" dirty="0">
                <a:latin typeface="Calibri" panose="020F0502020204030204" pitchFamily="34" charset="0"/>
                <a:cs typeface="Calibri" panose="020F0502020204030204" pitchFamily="34" charset="0"/>
              </a:rPr>
              <a:t>Problem Statement :</a:t>
            </a:r>
          </a:p>
          <a:p>
            <a:pPr algn="just"/>
            <a:endParaRPr lang="en-US" dirty="0"/>
          </a:p>
          <a:p>
            <a:pPr algn="just"/>
            <a:r>
              <a:rPr lang="en-US" dirty="0">
                <a:latin typeface="Calibri" panose="020F0502020204030204" pitchFamily="34" charset="0"/>
                <a:cs typeface="Calibri" panose="020F0502020204030204" pitchFamily="34" charset="0"/>
              </a:rPr>
              <a:t>The focal point of this case study is the strategic utilization of the </a:t>
            </a:r>
            <a:r>
              <a:rPr lang="en-US" dirty="0" err="1">
                <a:latin typeface="Calibri" panose="020F0502020204030204" pitchFamily="34" charset="0"/>
                <a:cs typeface="Calibri" panose="020F0502020204030204" pitchFamily="34" charset="0"/>
              </a:rPr>
              <a:t>ShaleWellCube</a:t>
            </a:r>
            <a:r>
              <a:rPr lang="en-US" dirty="0">
                <a:latin typeface="Calibri" panose="020F0502020204030204" pitchFamily="34" charset="0"/>
                <a:cs typeface="Calibri" panose="020F0502020204030204" pitchFamily="34" charset="0"/>
              </a:rPr>
              <a:t> database, a comprehensive resource provided by </a:t>
            </a:r>
            <a:r>
              <a:rPr lang="en-US" dirty="0" err="1">
                <a:latin typeface="Calibri" panose="020F0502020204030204" pitchFamily="34" charset="0"/>
                <a:cs typeface="Calibri" panose="020F0502020204030204" pitchFamily="34" charset="0"/>
              </a:rPr>
              <a:t>Rystad</a:t>
            </a:r>
            <a:r>
              <a:rPr lang="en-US" dirty="0">
                <a:latin typeface="Calibri" panose="020F0502020204030204" pitchFamily="34" charset="0"/>
                <a:cs typeface="Calibri" panose="020F0502020204030204" pitchFamily="34" charset="0"/>
              </a:rPr>
              <a:t> Energy, housing an extensive repository of data encompassing more than 1.5 million horizontal, fracked vertical, and conventional wells spanning across the regions of the US, Canada, and Argentina. </a:t>
            </a: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The core objective of this endeavour is to orchestrate an in-depth exploration into the reservoir of well-related information, meticulously examining historical monthly production records and an array of intricate well attributes.</a:t>
            </a:r>
          </a:p>
          <a:p>
            <a:pPr algn="just"/>
            <a:endParaRPr lang="en-US" dirty="0">
              <a:latin typeface="Calibri" panose="020F0502020204030204" pitchFamily="34" charset="0"/>
              <a:cs typeface="Calibri" panose="020F0502020204030204" pitchFamily="34" charset="0"/>
            </a:endParaRPr>
          </a:p>
          <a:p>
            <a:pPr algn="just"/>
            <a:endParaRPr lang="en-US" dirty="0">
              <a:latin typeface="Calibri" panose="020F0502020204030204" pitchFamily="34" charset="0"/>
              <a:cs typeface="Calibri" panose="020F0502020204030204" pitchFamily="34" charset="0"/>
            </a:endParaRPr>
          </a:p>
          <a:p>
            <a:pPr algn="just"/>
            <a:r>
              <a:rPr lang="en-US" dirty="0">
                <a:latin typeface="Calibri" panose="020F0502020204030204" pitchFamily="34" charset="0"/>
                <a:cs typeface="Calibri" panose="020F0502020204030204" pitchFamily="34" charset="0"/>
              </a:rPr>
              <a:t>Augmenting this analysis, the study endeavours to enrich the insights through the integration of projected production figures, inferred parameters, meticulous cost appraisals, breakeven pricing evaluations, NPV and IRR computations, and inclusive coverage of activities related to flaring and venting. </a:t>
            </a:r>
          </a:p>
          <a:p>
            <a:pPr algn="just"/>
            <a:endParaRPr lang="en-US" dirty="0">
              <a:latin typeface="Calibri" panose="020F0502020204030204" pitchFamily="34" charset="0"/>
              <a:cs typeface="Calibri" panose="020F0502020204030204" pitchFamily="34" charset="0"/>
            </a:endParaRPr>
          </a:p>
        </p:txBody>
      </p:sp>
      <p:pic>
        <p:nvPicPr>
          <p:cNvPr id="5" name="Picture 4" descr="A red and yellow shell logo&#10;&#10;Description automatically generated">
            <a:extLst>
              <a:ext uri="{FF2B5EF4-FFF2-40B4-BE49-F238E27FC236}">
                <a16:creationId xmlns:a16="http://schemas.microsoft.com/office/drawing/2014/main" id="{DBEBAD09-6CFD-A404-9299-B2556BF7C7C6}"/>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3395137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79808A-57EE-6ADD-71C9-3F5B8E1A8265}"/>
              </a:ext>
            </a:extLst>
          </p:cNvPr>
          <p:cNvSpPr txBox="1"/>
          <p:nvPr/>
        </p:nvSpPr>
        <p:spPr>
          <a:xfrm>
            <a:off x="276836" y="0"/>
            <a:ext cx="11174136" cy="2154436"/>
          </a:xfrm>
          <a:prstGeom prst="rect">
            <a:avLst/>
          </a:prstGeom>
          <a:noFill/>
        </p:spPr>
        <p:txBody>
          <a:bodyPr wrap="square">
            <a:spAutoFit/>
          </a:bodyPr>
          <a:lstStyle/>
          <a:p>
            <a:pPr marL="0" marR="0">
              <a:lnSpc>
                <a:spcPct val="250000"/>
              </a:lnSpc>
              <a:spcBef>
                <a:spcPts val="0"/>
              </a:spcBef>
              <a:spcAft>
                <a:spcPts val="800"/>
              </a:spcAft>
            </a:pPr>
            <a:r>
              <a:rPr lang="en-US" sz="2400" b="1" dirty="0">
                <a:effectLst/>
                <a:latin typeface="Calibri" panose="020F0502020204030204" pitchFamily="34" charset="0"/>
                <a:ea typeface="Calibri" panose="020F0502020204030204" pitchFamily="34" charset="0"/>
                <a:cs typeface="Times New Roman" panose="02020603050405020304" pitchFamily="18" charset="0"/>
              </a:rPr>
              <a:t>Challenges Faced:</a:t>
            </a:r>
          </a:p>
          <a:p>
            <a:pPr marL="342900" marR="0" indent="-342900">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processing task was challenging because we had 23 csv tables with each table having many columns.</a:t>
            </a:r>
          </a:p>
          <a:p>
            <a:pPr marL="342900" marR="0" indent="-342900">
              <a:spcBef>
                <a:spcPts val="0"/>
              </a:spcBef>
              <a:spcAft>
                <a:spcPts val="8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Finding relationship among tables was challenging because many tables had no common column.</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2" name="TextBox 1">
            <a:extLst>
              <a:ext uri="{FF2B5EF4-FFF2-40B4-BE49-F238E27FC236}">
                <a16:creationId xmlns:a16="http://schemas.microsoft.com/office/drawing/2014/main" id="{FBF9871E-3019-C525-592A-3268B76F74E0}"/>
              </a:ext>
            </a:extLst>
          </p:cNvPr>
          <p:cNvSpPr txBox="1"/>
          <p:nvPr/>
        </p:nvSpPr>
        <p:spPr>
          <a:xfrm>
            <a:off x="276836" y="2154436"/>
            <a:ext cx="11627141" cy="3182859"/>
          </a:xfrm>
          <a:prstGeom prst="rect">
            <a:avLst/>
          </a:prstGeom>
          <a:noFill/>
        </p:spPr>
        <p:txBody>
          <a:bodyPr wrap="square">
            <a:spAutoFit/>
          </a:bodyPr>
          <a:lstStyle/>
          <a:p>
            <a:pPr algn="just"/>
            <a:r>
              <a:rPr lang="en-US" sz="2400" b="1" dirty="0">
                <a:latin typeface="Calibri" panose="020F0502020204030204" pitchFamily="34" charset="0"/>
                <a:cs typeface="Calibri" panose="020F0502020204030204" pitchFamily="34" charset="0"/>
              </a:rPr>
              <a:t>Questions:</a:t>
            </a:r>
          </a:p>
          <a:p>
            <a:pPr algn="just"/>
            <a:endParaRPr lang="en-US" dirty="0"/>
          </a:p>
          <a:p>
            <a:pPr algn="just">
              <a:lnSpc>
                <a:spcPct val="150000"/>
              </a:lnSpc>
            </a:pPr>
            <a:r>
              <a:rPr lang="en-US" dirty="0">
                <a:latin typeface="Calibri" panose="020F0502020204030204" pitchFamily="34" charset="0"/>
                <a:cs typeface="Calibri" panose="020F0502020204030204" pitchFamily="34" charset="0"/>
              </a:rPr>
              <a:t>1. Historical and Forecast Production? </a:t>
            </a:r>
          </a:p>
          <a:p>
            <a:pPr algn="just">
              <a:lnSpc>
                <a:spcPct val="150000"/>
              </a:lnSpc>
            </a:pPr>
            <a:r>
              <a:rPr lang="en-US" dirty="0">
                <a:latin typeface="Calibri" panose="020F0502020204030204" pitchFamily="34" charset="0"/>
                <a:cs typeface="Calibri" panose="020F0502020204030204" pitchFamily="34" charset="0"/>
              </a:rPr>
              <a:t>2. Operators With Highest Well Count? </a:t>
            </a:r>
          </a:p>
          <a:p>
            <a:pPr algn="just">
              <a:lnSpc>
                <a:spcPct val="150000"/>
              </a:lnSpc>
            </a:pPr>
            <a:r>
              <a:rPr lang="en-US" dirty="0">
                <a:latin typeface="Calibri" panose="020F0502020204030204" pitchFamily="34" charset="0"/>
                <a:cs typeface="Calibri" panose="020F0502020204030204" pitchFamily="34" charset="0"/>
              </a:rPr>
              <a:t>3. Who are Flaring More? </a:t>
            </a:r>
          </a:p>
          <a:p>
            <a:pPr algn="just">
              <a:lnSpc>
                <a:spcPct val="150000"/>
              </a:lnSpc>
            </a:pPr>
            <a:r>
              <a:rPr lang="en-US" dirty="0">
                <a:latin typeface="Calibri" panose="020F0502020204030204" pitchFamily="34" charset="0"/>
                <a:cs typeface="Calibri" panose="020F0502020204030204" pitchFamily="34" charset="0"/>
              </a:rPr>
              <a:t>4. Which shale play has the highest monthly production of oil and gas combined? </a:t>
            </a:r>
          </a:p>
          <a:p>
            <a:pPr algn="just">
              <a:lnSpc>
                <a:spcPct val="150000"/>
              </a:lnSpc>
            </a:pPr>
            <a:r>
              <a:rPr lang="en-US" dirty="0">
                <a:latin typeface="Calibri" panose="020F0502020204030204" pitchFamily="34" charset="0"/>
                <a:cs typeface="Calibri" panose="020F0502020204030204" pitchFamily="34" charset="0"/>
              </a:rPr>
              <a:t>5. What is the average well length across all wells in the dataset? </a:t>
            </a:r>
          </a:p>
          <a:p>
            <a:pPr algn="just">
              <a:lnSpc>
                <a:spcPct val="150000"/>
              </a:lnSpc>
            </a:pPr>
            <a:r>
              <a:rPr lang="en-US" dirty="0">
                <a:latin typeface="Calibri" panose="020F0502020204030204" pitchFamily="34" charset="0"/>
                <a:cs typeface="Calibri" panose="020F0502020204030204" pitchFamily="34" charset="0"/>
              </a:rPr>
              <a:t>6. How does the monthly production of Ethane compare to that of dry gas for a specific operator?</a:t>
            </a:r>
          </a:p>
        </p:txBody>
      </p:sp>
      <p:pic>
        <p:nvPicPr>
          <p:cNvPr id="4" name="Picture 3" descr="A red and yellow shell logo&#10;&#10;Description automatically generated">
            <a:extLst>
              <a:ext uri="{FF2B5EF4-FFF2-40B4-BE49-F238E27FC236}">
                <a16:creationId xmlns:a16="http://schemas.microsoft.com/office/drawing/2014/main" id="{F7A5F584-57E9-FC1B-C66E-69C598852AE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679556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1C077B-E50C-DC74-91D0-F256DDCF3B34}"/>
              </a:ext>
            </a:extLst>
          </p:cNvPr>
          <p:cNvPicPr>
            <a:picLocks noChangeAspect="1"/>
          </p:cNvPicPr>
          <p:nvPr/>
        </p:nvPicPr>
        <p:blipFill>
          <a:blip r:embed="rId2"/>
          <a:stretch>
            <a:fillRect/>
          </a:stretch>
        </p:blipFill>
        <p:spPr>
          <a:xfrm>
            <a:off x="228676" y="397661"/>
            <a:ext cx="11138407" cy="5444890"/>
          </a:xfrm>
          <a:prstGeom prst="rect">
            <a:avLst/>
          </a:prstGeom>
        </p:spPr>
      </p:pic>
      <p:pic>
        <p:nvPicPr>
          <p:cNvPr id="2" name="Picture 1" descr="A red and yellow shell logo&#10;&#10;Description automatically generated">
            <a:extLst>
              <a:ext uri="{FF2B5EF4-FFF2-40B4-BE49-F238E27FC236}">
                <a16:creationId xmlns:a16="http://schemas.microsoft.com/office/drawing/2014/main" id="{4D5F6B07-01F3-0AF9-8387-15ADFD556198}"/>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3272042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8CDE29-2A2B-0B34-C4DF-FDC0AA916DE5}"/>
              </a:ext>
            </a:extLst>
          </p:cNvPr>
          <p:cNvPicPr>
            <a:picLocks noChangeAspect="1"/>
          </p:cNvPicPr>
          <p:nvPr/>
        </p:nvPicPr>
        <p:blipFill>
          <a:blip r:embed="rId2"/>
          <a:stretch>
            <a:fillRect/>
          </a:stretch>
        </p:blipFill>
        <p:spPr>
          <a:xfrm>
            <a:off x="160301" y="159743"/>
            <a:ext cx="5208653" cy="2772522"/>
          </a:xfrm>
          <a:prstGeom prst="rect">
            <a:avLst/>
          </a:prstGeom>
        </p:spPr>
      </p:pic>
      <p:pic>
        <p:nvPicPr>
          <p:cNvPr id="3" name="Picture 2">
            <a:extLst>
              <a:ext uri="{FF2B5EF4-FFF2-40B4-BE49-F238E27FC236}">
                <a16:creationId xmlns:a16="http://schemas.microsoft.com/office/drawing/2014/main" id="{D7F09EE8-8D01-FD42-8B13-140198EA7559}"/>
              </a:ext>
            </a:extLst>
          </p:cNvPr>
          <p:cNvPicPr>
            <a:picLocks noChangeAspect="1"/>
          </p:cNvPicPr>
          <p:nvPr/>
        </p:nvPicPr>
        <p:blipFill>
          <a:blip r:embed="rId3"/>
          <a:stretch>
            <a:fillRect/>
          </a:stretch>
        </p:blipFill>
        <p:spPr>
          <a:xfrm>
            <a:off x="6069619" y="159744"/>
            <a:ext cx="5223986" cy="2772522"/>
          </a:xfrm>
          <a:prstGeom prst="rect">
            <a:avLst/>
          </a:prstGeom>
        </p:spPr>
      </p:pic>
      <p:pic>
        <p:nvPicPr>
          <p:cNvPr id="5" name="Picture 2" descr="image">
            <a:extLst>
              <a:ext uri="{FF2B5EF4-FFF2-40B4-BE49-F238E27FC236}">
                <a16:creationId xmlns:a16="http://schemas.microsoft.com/office/drawing/2014/main" id="{6E49A033-10C9-4166-E31D-B26AB9F757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9619" y="3700151"/>
            <a:ext cx="5309461" cy="27194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FA00F6F-619C-708A-BD14-60DC45CBEF97}"/>
              </a:ext>
            </a:extLst>
          </p:cNvPr>
          <p:cNvPicPr>
            <a:picLocks noChangeAspect="1"/>
          </p:cNvPicPr>
          <p:nvPr/>
        </p:nvPicPr>
        <p:blipFill>
          <a:blip r:embed="rId5"/>
          <a:stretch>
            <a:fillRect/>
          </a:stretch>
        </p:blipFill>
        <p:spPr>
          <a:xfrm>
            <a:off x="160301" y="3700152"/>
            <a:ext cx="5208653" cy="2719476"/>
          </a:xfrm>
          <a:prstGeom prst="rect">
            <a:avLst/>
          </a:prstGeom>
        </p:spPr>
      </p:pic>
      <p:pic>
        <p:nvPicPr>
          <p:cNvPr id="4" name="Picture 3" descr="A red and yellow shell logo&#10;&#10;Description automatically generated">
            <a:extLst>
              <a:ext uri="{FF2B5EF4-FFF2-40B4-BE49-F238E27FC236}">
                <a16:creationId xmlns:a16="http://schemas.microsoft.com/office/drawing/2014/main" id="{06515FA2-1DAF-F015-9295-F3AC2F55BCCF}"/>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1822972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9218" name="Picture 2" descr="image">
            <a:extLst>
              <a:ext uri="{FF2B5EF4-FFF2-40B4-BE49-F238E27FC236}">
                <a16:creationId xmlns:a16="http://schemas.microsoft.com/office/drawing/2014/main" id="{CFE9D510-25B6-8D28-A9D0-38A249B85B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4028"/>
            <a:ext cx="5360566" cy="28338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06C571FE-272D-0947-1F43-1B4D884C4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558" y="214362"/>
            <a:ext cx="5360566" cy="28338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a:extLst>
              <a:ext uri="{FF2B5EF4-FFF2-40B4-BE49-F238E27FC236}">
                <a16:creationId xmlns:a16="http://schemas.microsoft.com/office/drawing/2014/main" id="{5A8D7002-C0EF-06DF-A465-7ED37EEE7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97" y="3685818"/>
            <a:ext cx="5341827" cy="281489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D598D05E-8CA4-EC84-7A68-41D37B3A25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573" y="3685818"/>
            <a:ext cx="5309994" cy="28148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yellow shell logo&#10;&#10;Description automatically generated">
            <a:extLst>
              <a:ext uri="{FF2B5EF4-FFF2-40B4-BE49-F238E27FC236}">
                <a16:creationId xmlns:a16="http://schemas.microsoft.com/office/drawing/2014/main" id="{FFD81AA3-FC17-664A-3BE9-CDC52B758B97}"/>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3081949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2" descr="image">
            <a:extLst>
              <a:ext uri="{FF2B5EF4-FFF2-40B4-BE49-F238E27FC236}">
                <a16:creationId xmlns:a16="http://schemas.microsoft.com/office/drawing/2014/main" id="{2C0CA69A-0516-619A-CA1E-39998CFD60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26" b="3"/>
          <a:stretch/>
        </p:blipFill>
        <p:spPr bwMode="auto">
          <a:xfrm>
            <a:off x="242589" y="3326119"/>
            <a:ext cx="5372827" cy="29320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a:extLst>
              <a:ext uri="{FF2B5EF4-FFF2-40B4-BE49-F238E27FC236}">
                <a16:creationId xmlns:a16="http://schemas.microsoft.com/office/drawing/2014/main" id="{468914D9-A309-9977-B4CA-85E48FF5A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69"/>
          <a:stretch/>
        </p:blipFill>
        <p:spPr bwMode="auto">
          <a:xfrm>
            <a:off x="6091675" y="3326119"/>
            <a:ext cx="5367067" cy="293206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0078BA63-EA12-7643-24BD-66297E93EB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9303"/>
          <a:stretch/>
        </p:blipFill>
        <p:spPr bwMode="auto">
          <a:xfrm>
            <a:off x="242589" y="331461"/>
            <a:ext cx="5367069" cy="2579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a:extLst>
              <a:ext uri="{FF2B5EF4-FFF2-40B4-BE49-F238E27FC236}">
                <a16:creationId xmlns:a16="http://schemas.microsoft.com/office/drawing/2014/main" id="{83D40203-C1F5-42D4-E8A1-C82788C95F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10058"/>
          <a:stretch/>
        </p:blipFill>
        <p:spPr bwMode="auto">
          <a:xfrm>
            <a:off x="6046694" y="331460"/>
            <a:ext cx="5361315" cy="25798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yellow shell logo&#10;&#10;Description automatically generated">
            <a:extLst>
              <a:ext uri="{FF2B5EF4-FFF2-40B4-BE49-F238E27FC236}">
                <a16:creationId xmlns:a16="http://schemas.microsoft.com/office/drawing/2014/main" id="{161A2040-47FE-4EF3-894A-57BA4761B05F}"/>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3869035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image">
            <a:extLst>
              <a:ext uri="{FF2B5EF4-FFF2-40B4-BE49-F238E27FC236}">
                <a16:creationId xmlns:a16="http://schemas.microsoft.com/office/drawing/2014/main" id="{7347BDBC-7AA8-0B11-7979-343540DDD8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26" b="3"/>
          <a:stretch/>
        </p:blipFill>
        <p:spPr bwMode="auto">
          <a:xfrm>
            <a:off x="383172" y="3538601"/>
            <a:ext cx="5312953" cy="28993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BF5AAF69-0BE6-5177-43F9-EF25DFCD9F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4992"/>
          <a:stretch/>
        </p:blipFill>
        <p:spPr bwMode="auto">
          <a:xfrm>
            <a:off x="6138564" y="3538601"/>
            <a:ext cx="5320178" cy="28993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a:extLst>
              <a:ext uri="{FF2B5EF4-FFF2-40B4-BE49-F238E27FC236}">
                <a16:creationId xmlns:a16="http://schemas.microsoft.com/office/drawing/2014/main" id="{394C4041-8B55-D529-2D25-40117264C6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9729"/>
          <a:stretch/>
        </p:blipFill>
        <p:spPr bwMode="auto">
          <a:xfrm>
            <a:off x="6138564" y="403686"/>
            <a:ext cx="5318654" cy="255659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image">
            <a:extLst>
              <a:ext uri="{FF2B5EF4-FFF2-40B4-BE49-F238E27FC236}">
                <a16:creationId xmlns:a16="http://schemas.microsoft.com/office/drawing/2014/main" id="{ECCB50D1-71EA-1FC2-C878-0A97D0E2DA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8779"/>
          <a:stretch/>
        </p:blipFill>
        <p:spPr bwMode="auto">
          <a:xfrm>
            <a:off x="383172" y="403686"/>
            <a:ext cx="5312953" cy="25565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red and yellow shell logo&#10;&#10;Description automatically generated">
            <a:extLst>
              <a:ext uri="{FF2B5EF4-FFF2-40B4-BE49-F238E27FC236}">
                <a16:creationId xmlns:a16="http://schemas.microsoft.com/office/drawing/2014/main" id="{CEADEEE1-CC20-74CD-9D0F-99793760B8BB}"/>
              </a:ext>
            </a:extLst>
          </p:cNvPr>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2549431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2052" name="Picture 4" descr="image">
            <a:extLst>
              <a:ext uri="{FF2B5EF4-FFF2-40B4-BE49-F238E27FC236}">
                <a16:creationId xmlns:a16="http://schemas.microsoft.com/office/drawing/2014/main" id="{E65CDD9C-1428-5D16-2539-9D1F5DE2B0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184" y="460136"/>
            <a:ext cx="11098558" cy="59377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red and yellow shell logo&#10;&#10;Description automatically generated">
            <a:extLst>
              <a:ext uri="{FF2B5EF4-FFF2-40B4-BE49-F238E27FC236}">
                <a16:creationId xmlns:a16="http://schemas.microsoft.com/office/drawing/2014/main" id="{DC3E797C-3641-C40C-D98E-0F2EFBF282D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11458742" y="0"/>
            <a:ext cx="733258" cy="679508"/>
          </a:xfrm>
          <a:prstGeom prst="rect">
            <a:avLst/>
          </a:prstGeom>
        </p:spPr>
      </p:pic>
    </p:spTree>
    <p:extLst>
      <p:ext uri="{BB962C8B-B14F-4D97-AF65-F5344CB8AC3E}">
        <p14:creationId xmlns:p14="http://schemas.microsoft.com/office/powerpoint/2010/main" val="660290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Metadata/LabelInfo.xml><?xml version="1.0" encoding="utf-8"?>
<clbl:labelList xmlns:clbl="http://schemas.microsoft.com/office/2020/mipLabelMetadata">
  <clbl:label id="{d0cb1e24-a0e2-4a4c-9340-733297c9cd7c}" enabled="1" method="Privileged" siteId="{db1e96a8-a3da-442a-930b-235cac24cd5c}" contentBits="0" removed="0"/>
</clbl:labelList>
</file>

<file path=docProps/app.xml><?xml version="1.0" encoding="utf-8"?>
<Properties xmlns="http://schemas.openxmlformats.org/officeDocument/2006/extended-properties" xmlns:vt="http://schemas.openxmlformats.org/officeDocument/2006/docPropsVTypes">
  <TotalTime>540</TotalTime>
  <Words>352</Words>
  <Application>Microsoft Office PowerPoint</Application>
  <PresentationFormat>Widescreen</PresentationFormat>
  <Paragraphs>36</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Gill Sans MT</vt:lpstr>
      <vt:lpstr>Palatino Linotype</vt:lpstr>
      <vt:lpstr>Office Theme</vt:lpstr>
      <vt:lpstr>Gallery</vt:lpstr>
      <vt:lpstr>CS5 - Comprehensive Well Evaluation: A Deep Dive into Well Analysis Case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S, Priyadarsini SBOBNG-PTIY/FAB</dc:creator>
  <cp:lastModifiedBy>Khan, Nabiha SBOBNG-PTIY/TCE</cp:lastModifiedBy>
  <cp:revision>16</cp:revision>
  <dcterms:created xsi:type="dcterms:W3CDTF">2023-10-05T03:59:36Z</dcterms:created>
  <dcterms:modified xsi:type="dcterms:W3CDTF">2023-10-06T06:30:43Z</dcterms:modified>
</cp:coreProperties>
</file>